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9" r:id="rId3"/>
    <p:sldId id="350" r:id="rId4"/>
    <p:sldId id="341" r:id="rId5"/>
    <p:sldId id="351" r:id="rId6"/>
    <p:sldId id="357" r:id="rId7"/>
    <p:sldId id="344" r:id="rId8"/>
    <p:sldId id="363" r:id="rId9"/>
    <p:sldId id="364" r:id="rId10"/>
    <p:sldId id="356" r:id="rId11"/>
    <p:sldId id="355" r:id="rId12"/>
    <p:sldId id="365" r:id="rId13"/>
    <p:sldId id="359" r:id="rId14"/>
    <p:sldId id="347" r:id="rId15"/>
    <p:sldId id="358" r:id="rId16"/>
    <p:sldId id="360" r:id="rId17"/>
    <p:sldId id="36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FFF"/>
    <a:srgbClr val="D7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6395" autoAdjust="0"/>
  </p:normalViewPr>
  <p:slideViewPr>
    <p:cSldViewPr snapToGrid="0">
      <p:cViewPr varScale="1">
        <p:scale>
          <a:sx n="103" d="100"/>
          <a:sy n="103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-4064"/>
            <a:ext cx="8790754" cy="1118189"/>
            <a:chOff x="0" y="-4064"/>
            <a:chExt cx="8790754" cy="1118189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4064"/>
              <a:ext cx="8025811" cy="1118189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2565" y="-4064"/>
              <a:ext cx="1118189" cy="1118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741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8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2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2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0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-4064"/>
            <a:ext cx="8790754" cy="1118189"/>
            <a:chOff x="0" y="-4064"/>
            <a:chExt cx="8790754" cy="1118189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4064"/>
              <a:ext cx="8025811" cy="1118189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2565" y="-4064"/>
              <a:ext cx="1118189" cy="1118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62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39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8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2866-BB21-4D11-BD69-3AD8DD84FE7E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3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aa@oblcit.ru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do.edu54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37" y="2565918"/>
            <a:ext cx="8910734" cy="161296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«Требования к оформлению 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электронного </a:t>
            </a:r>
            <a:r>
              <a:rPr lang="ru-RU" sz="3600" b="1" dirty="0">
                <a:solidFill>
                  <a:srgbClr val="0070C0"/>
                </a:solidFill>
              </a:rPr>
              <a:t>курса в РСДО. 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Нормативы </a:t>
            </a:r>
            <a:r>
              <a:rPr lang="ru-RU" sz="3600" b="1" dirty="0">
                <a:solidFill>
                  <a:srgbClr val="0070C0"/>
                </a:solidFill>
              </a:rPr>
              <a:t>по разработке </a:t>
            </a:r>
            <a:r>
              <a:rPr lang="ru-RU" sz="3600" b="1" dirty="0" smtClean="0">
                <a:solidFill>
                  <a:srgbClr val="0070C0"/>
                </a:solidFill>
              </a:rPr>
              <a:t>и апробации</a:t>
            </a:r>
            <a:r>
              <a:rPr lang="ru-RU" sz="3600" b="1" dirty="0">
                <a:solidFill>
                  <a:srgbClr val="0070C0"/>
                </a:solidFill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6640" y="5766318"/>
            <a:ext cx="379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2 октября 2019 года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Формы текущего контроля реализации проекта «СДШ НСО</a:t>
            </a: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»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solidFill>
                  <a:srgbClr val="0070C0"/>
                </a:solidFill>
                <a:latin typeface="Calibri Light" panose="020F0302020204030204"/>
              </a:rPr>
              <a:t>Статистические отчеты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27.09.2019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15.10.2019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16.12.2019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27.01.2020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16.03.2020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15.05.2020</a:t>
            </a: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7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Формы текущего контроля реализации проекта «СДШ НСО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»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26611" y="2074939"/>
            <a:ext cx="6569475" cy="141586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bg1"/>
                </a:solidFill>
                <a:latin typeface="+mj-lt"/>
              </a:rPr>
              <a:t>Мониторинговые визиты муниципальных координаторов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26610" y="3490800"/>
            <a:ext cx="6569475" cy="141586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chemeClr val="bg1"/>
                </a:solidFill>
                <a:latin typeface="+mj-lt"/>
              </a:rPr>
              <a:t>Мониторинговые визиты региональных координаторов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26609" y="4925436"/>
            <a:ext cx="6569475" cy="1425897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bg1"/>
                </a:solidFill>
                <a:latin typeface="+mj-lt"/>
              </a:rPr>
              <a:t>Внеплановое снятие статистической отчетности РСДО (по запросу Минобразования Новосибирской области)</a:t>
            </a:r>
            <a:endParaRPr lang="ru-RU" sz="2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86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Формы текущего контроля реализации проекта «СДШ НСО</a:t>
            </a: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»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Еженедельный выборочный мониторинг Интернет ресурсов муниципалитетов и сайтов образовательных организаций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7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Контакты: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Яшкин Игорь Львович,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начальник отдела дистанционного обучения,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СДШ НСО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240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8-903-997-38-15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yil@oblcit.ru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0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Направление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Обучение школьников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»:</a:t>
            </a:r>
          </a:p>
          <a:p>
            <a:pPr lvl="1" algn="ctr" fontAlgn="t">
              <a:lnSpc>
                <a:spcPct val="107000"/>
              </a:lnSpc>
            </a:pPr>
            <a:r>
              <a:rPr lang="ru-RU" sz="1000" b="1" dirty="0" smtClean="0">
                <a:solidFill>
                  <a:srgbClr val="164E25"/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164E25"/>
                </a:solidFill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164E25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региональные координаторы проекта,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старшие методисты отдела дистанционного обучения: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Сергеева Анна Александровна</a:t>
            </a: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b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  <a:hlinkClick r:id="rId2"/>
              </a:rPr>
              <a:t>saa</a:t>
            </a:r>
            <a:r>
              <a:rPr lang="en-US" alt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  <a:hlinkClick r:id="rId2"/>
              </a:rPr>
              <a:t>@oblcit.ru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, </a:t>
            </a:r>
            <a:r>
              <a:rPr lang="ru-RU" altLang="ru-RU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242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Деревягина Диана Александровна </a:t>
            </a:r>
            <a:endParaRPr lang="ru-RU" sz="2800" b="1" dirty="0" smtClean="0">
              <a:solidFill>
                <a:srgbClr val="0070C0"/>
              </a:solidFill>
              <a:latin typeface="+mj-lt"/>
              <a:ea typeface="+mj-ea"/>
              <a:cs typeface="Times New Roman" panose="02020603050405020304" pitchFamily="18" charset="0"/>
            </a:endParaRPr>
          </a:p>
          <a:p>
            <a:pPr lvl="1" algn="ctr" fontAlgn="t">
              <a:lnSpc>
                <a:spcPct val="107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(+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проект </a:t>
            </a: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EKO-digital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dda@oblcit.ru</a:t>
            </a:r>
            <a:r>
              <a:rPr lang="ru-RU" sz="2800" b="1" dirty="0">
                <a:solidFill>
                  <a:srgbClr val="164E25"/>
                </a:solidFill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164E25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9796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IT</a:t>
            </a: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 направление в проекте</a:t>
            </a:r>
            <a:b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«Специализированные классы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»:</a:t>
            </a: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региональный координатор проекта,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старший методист отдела дистанционного обучения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Слободчикова Сардана Михайловна 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usm@oblcit.ru</a:t>
            </a:r>
            <a:b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(383)349-5-800 доп. 243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4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9796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t">
              <a:lnSpc>
                <a:spcPct val="107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региональный координатор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проекта,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методист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отдела дистанционного обучения: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Азарова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Наталья Вадимовна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anv@oblcit.ru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(383)349-5-800 доп. 245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8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9796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Ким Неля Андреевна,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заместитель директора ОблЦИТ по УМР, 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руководитель проекта «СДШ НСО»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202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kna@oblcit.ru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6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400" dirty="0">
                <a:solidFill>
                  <a:srgbClr val="0070C0"/>
                </a:solidFill>
                <a:latin typeface="+mj-lt"/>
              </a:rPr>
              <a:t>Презентации и видеозапись </a:t>
            </a:r>
            <a:r>
              <a:rPr lang="ru-RU" sz="2400" dirty="0" err="1">
                <a:solidFill>
                  <a:srgbClr val="0070C0"/>
                </a:solidFill>
                <a:latin typeface="+mj-lt"/>
              </a:rPr>
              <a:t>вебинара</a:t>
            </a:r>
            <a:r>
              <a:rPr lang="ru-RU" sz="2400" dirty="0">
                <a:solidFill>
                  <a:srgbClr val="0070C0"/>
                </a:solidFill>
                <a:latin typeface="+mj-lt"/>
              </a:rPr>
              <a:t> будут размещены:</a:t>
            </a:r>
          </a:p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8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</a:rPr>
              <a:t>на портале «НООС» (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www.edu54.ru)</a:t>
            </a:r>
            <a:r>
              <a:rPr lang="ru-RU" sz="2800" b="1" dirty="0">
                <a:solidFill>
                  <a:srgbClr val="0070C0"/>
                </a:solidFill>
                <a:latin typeface="+mj-lt"/>
              </a:rPr>
              <a:t> в разделе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«</a:t>
            </a:r>
            <a:r>
              <a:rPr lang="ru-RU" sz="2800" dirty="0" smtClean="0">
                <a:solidFill>
                  <a:srgbClr val="0070C0"/>
                </a:solidFill>
              </a:rPr>
              <a:t>Видеотрансляции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» / «Архив» </a:t>
            </a:r>
            <a:r>
              <a:rPr lang="ru-RU" sz="2800" b="1" dirty="0">
                <a:solidFill>
                  <a:srgbClr val="0070C0"/>
                </a:solidFill>
                <a:latin typeface="+mj-lt"/>
              </a:rPr>
              <a:t>/ «Семинары ГБУ ДПО НСО «ОблЦИТ»</a:t>
            </a:r>
            <a:r>
              <a:rPr lang="ru-RU" sz="28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2800" b="1" dirty="0">
              <a:solidFill>
                <a:srgbClr val="073E87">
                  <a:lumMod val="75000"/>
                </a:srgbClr>
              </a:solidFill>
              <a:latin typeface="+mj-lt"/>
            </a:endParaRP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</a:rPr>
              <a:t>на сайте проекта «СДШ НСО» в разделе «Новости» (</a:t>
            </a:r>
            <a:r>
              <a:rPr lang="en-US" sz="2800" b="1" dirty="0">
                <a:solidFill>
                  <a:srgbClr val="0070C0"/>
                </a:solidFill>
                <a:latin typeface="+mj-lt"/>
                <a:hlinkClick r:id="rId2"/>
              </a:rPr>
              <a:t>http://sdo.edu54.ru</a:t>
            </a:r>
            <a:r>
              <a:rPr lang="ru-RU" sz="2800" b="1" dirty="0">
                <a:solidFill>
                  <a:srgbClr val="0070C0"/>
                </a:solidFill>
                <a:latin typeface="+mj-lt"/>
              </a:rPr>
              <a:t>)</a:t>
            </a: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360644" y="5159829"/>
            <a:ext cx="4301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rgbClr val="5B9BD5">
                    <a:lumMod val="75000"/>
                  </a:srgbClr>
                </a:solidFill>
              </a:rPr>
              <a:t>Яшкин Игорь Львович, </a:t>
            </a:r>
          </a:p>
          <a:p>
            <a:pPr lvl="0" algn="ctr"/>
            <a:r>
              <a:rPr lang="ru-RU" dirty="0" smtClean="0">
                <a:solidFill>
                  <a:srgbClr val="5B9BD5">
                    <a:lumMod val="75000"/>
                  </a:srgbClr>
                </a:solidFill>
              </a:rPr>
              <a:t>начальник </a:t>
            </a:r>
            <a:r>
              <a:rPr lang="ru-RU" dirty="0">
                <a:solidFill>
                  <a:srgbClr val="5B9BD5">
                    <a:lumMod val="75000"/>
                  </a:srgbClr>
                </a:solidFill>
              </a:rPr>
              <a:t>ОДО ГБУ ДПО НСО «ОблЦИТ»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395" y="2603241"/>
            <a:ext cx="71659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Анализ статистических отчетов на начало 2019/20 учебного года.</a:t>
            </a:r>
          </a:p>
          <a:p>
            <a:pPr algn="ctr"/>
            <a:r>
              <a:rPr lang="ru-RU" sz="3200" dirty="0">
                <a:solidFill>
                  <a:srgbClr val="0070C0"/>
                </a:solidFill>
              </a:rPr>
              <a:t>Мониторинг информационного сопровождения проекта СДШ НСО</a:t>
            </a:r>
          </a:p>
        </p:txBody>
      </p:sp>
    </p:spTree>
    <p:extLst>
      <p:ext uri="{BB962C8B-B14F-4D97-AF65-F5344CB8AC3E}">
        <p14:creationId xmlns:p14="http://schemas.microsoft.com/office/powerpoint/2010/main" val="40868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Начало отчетного периода в проекте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Сетевая дистанционная школа Новосибирской 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области» 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 2019-2020 </a:t>
            </a: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учебном 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году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23 сентября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0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250302" y="2248676"/>
            <a:ext cx="6522097" cy="30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 smtClean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Статистика на 27 сентября:</a:t>
            </a:r>
          </a:p>
          <a:p>
            <a:endParaRPr lang="ru-RU" sz="3200" b="1" dirty="0" smtClean="0">
              <a:solidFill>
                <a:srgbClr val="0070C0"/>
              </a:solidFill>
              <a:ea typeface="+mn-ea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Статистика по проекту СДШ </a:t>
            </a:r>
            <a:r>
              <a:rPr lang="ru-RU" sz="3200" b="1" dirty="0" smtClean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НСО</a:t>
            </a:r>
          </a:p>
          <a:p>
            <a:pPr algn="l"/>
            <a:endParaRPr lang="ru-RU" sz="3200" b="1" dirty="0" smtClean="0">
              <a:solidFill>
                <a:srgbClr val="0070C0"/>
              </a:solidFill>
              <a:ea typeface="+mn-ea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Статистика по </a:t>
            </a:r>
            <a:r>
              <a:rPr lang="ru-RU" sz="32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курсам в РСДО</a:t>
            </a:r>
            <a:endParaRPr lang="ru-RU" sz="32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70C0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Статистика по проекту СДШ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НСО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 27 сентября</a:t>
            </a:r>
            <a:endParaRPr 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+mj-cs"/>
              </a:rPr>
              <a:t> </a:t>
            </a:r>
          </a:p>
          <a:p>
            <a:pPr lvl="3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i="1" u="sng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 РСДО:</a:t>
            </a:r>
          </a:p>
          <a:p>
            <a:pPr lvl="3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9662 </a:t>
            </a: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обучающихся   (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12350</a:t>
            </a:r>
            <a:r>
              <a:rPr lang="ru-RU" sz="2400" b="1" dirty="0" smtClean="0">
                <a:solidFill>
                  <a:srgbClr val="0070C0"/>
                </a:solidFill>
              </a:rPr>
              <a:t>)</a:t>
            </a:r>
            <a:endParaRPr lang="ru-RU" sz="24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lvl="3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17471 </a:t>
            </a: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подключение (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21942</a:t>
            </a:r>
            <a:r>
              <a:rPr lang="ru-RU" sz="2400" b="1" dirty="0" smtClean="0">
                <a:solidFill>
                  <a:srgbClr val="0070C0"/>
                </a:solidFill>
              </a:rPr>
              <a:t>)</a:t>
            </a:r>
            <a:endParaRPr lang="ru-RU" sz="24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lvl="3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691 сетевой педагог</a:t>
            </a:r>
            <a:endParaRPr lang="ru-RU" sz="10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lvl="3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развернуто 1142 </a:t>
            </a:r>
            <a:r>
              <a:rPr lang="ru-RU" sz="2400" b="1" dirty="0">
                <a:solidFill>
                  <a:srgbClr val="0070C0"/>
                </a:solidFill>
                <a:latin typeface="+mj-lt"/>
              </a:rPr>
              <a:t>электронных </a:t>
            </a: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курса</a:t>
            </a:r>
          </a:p>
          <a:p>
            <a:pPr lvl="3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b="1" dirty="0" smtClean="0">
              <a:solidFill>
                <a:srgbClr val="0070C0"/>
              </a:solidFill>
              <a:latin typeface="+mj-lt"/>
            </a:endParaRPr>
          </a:p>
          <a:p>
            <a:pPr lvl="3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23 ОО не начали обучение!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5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Муниципалитеты, где данные ОО соответствуют приказу Минобразования НСО по финансированию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г. </a:t>
            </a: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Искитим</a:t>
            </a: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р.п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. Кольцово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г. Обь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Здвинский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район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Каргатский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район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Коченевский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район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Кочковский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район, 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Краснозерский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район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Куйбышевский район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9459" y="2902784"/>
            <a:ext cx="56823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err="1">
                <a:solidFill>
                  <a:srgbClr val="0070C0"/>
                </a:solidFill>
                <a:latin typeface="+mj-lt"/>
              </a:rPr>
              <a:t>Мошковский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район</a:t>
            </a:r>
          </a:p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Ордынский 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район</a:t>
            </a:r>
          </a:p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rgbClr val="0070C0"/>
                </a:solidFill>
                <a:latin typeface="+mj-lt"/>
              </a:rPr>
              <a:t>Северный район</a:t>
            </a:r>
          </a:p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rgbClr val="0070C0"/>
                </a:solidFill>
                <a:latin typeface="+mj-lt"/>
              </a:rPr>
              <a:t>Татарский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район</a:t>
            </a:r>
          </a:p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err="1" smtClean="0">
                <a:solidFill>
                  <a:srgbClr val="0070C0"/>
                </a:solidFill>
                <a:latin typeface="+mj-lt"/>
              </a:rPr>
              <a:t>Тогучинский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 район</a:t>
            </a:r>
          </a:p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err="1" smtClean="0">
                <a:solidFill>
                  <a:srgbClr val="0070C0"/>
                </a:solidFill>
                <a:latin typeface="+mj-lt"/>
              </a:rPr>
              <a:t>Усть-Таркский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 район</a:t>
            </a:r>
          </a:p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err="1" smtClean="0">
                <a:solidFill>
                  <a:srgbClr val="0070C0"/>
                </a:solidFill>
                <a:latin typeface="+mj-lt"/>
              </a:rPr>
              <a:t>Чановский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 район</a:t>
            </a:r>
          </a:p>
          <a:p>
            <a:pPr lvl="6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err="1" smtClean="0">
                <a:solidFill>
                  <a:srgbClr val="0070C0"/>
                </a:solidFill>
                <a:latin typeface="+mj-lt"/>
              </a:rPr>
              <a:t>Чистоозерный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 район</a:t>
            </a:r>
            <a:endParaRPr lang="ru-RU" sz="2000" b="1" dirty="0">
              <a:solidFill>
                <a:srgbClr val="0070C0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6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ОО с наибольшим несоответствием приказу Минобразования НСО по финансированию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1000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г.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Бердск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МАОУ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«Лицей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№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6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», МБОУ СОШ № 5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Баганский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Баганская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СОШ №2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Барабинский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Кармаклинская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СОШ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Венгеровский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Тартасская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СОШ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Доволенский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Доволенская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СОШ № 2, МКОУ 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Доволенская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ООШ, МКОУ 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Красногривенская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СОШ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Карасукский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МБОУ технический лицей № 176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Купинский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СОШ № 105, МКОУ СОШ № 80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Кыштовский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Березовская ООШ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Убинский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«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Пешковская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средняя школа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»</a:t>
            </a: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Сузунский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-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МКОУ </a:t>
            </a:r>
            <a:r>
              <a:rPr lang="ru-RU" dirty="0" err="1">
                <a:solidFill>
                  <a:srgbClr val="0070C0"/>
                </a:solidFill>
                <a:latin typeface="+mj-lt"/>
              </a:rPr>
              <a:t>Шипуновская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СОШ</a:t>
            </a:r>
          </a:p>
          <a:p>
            <a:pPr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Новосибирский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 - МКОУ Ново-Шиловская СОШ № 82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ОО города Новосибирска, наиболее успешно подготовившиеся к новому учебному году</a:t>
            </a:r>
            <a:endParaRPr lang="ru-RU" sz="3200" dirty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dirty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96135"/>
              </p:ext>
            </p:extLst>
          </p:nvPr>
        </p:nvGraphicFramePr>
        <p:xfrm>
          <a:off x="819149" y="2572544"/>
          <a:ext cx="7343775" cy="3437730"/>
        </p:xfrm>
        <a:graphic>
          <a:graphicData uri="http://schemas.openxmlformats.org/drawingml/2006/table">
            <a:tbl>
              <a:tblPr/>
              <a:tblGrid>
                <a:gridCol w="2622045">
                  <a:extLst>
                    <a:ext uri="{9D8B030D-6E8A-4147-A177-3AD203B41FA5}">
                      <a16:colId xmlns:a16="http://schemas.microsoft.com/office/drawing/2014/main" val="314907121"/>
                    </a:ext>
                  </a:extLst>
                </a:gridCol>
                <a:gridCol w="850116">
                  <a:extLst>
                    <a:ext uri="{9D8B030D-6E8A-4147-A177-3AD203B41FA5}">
                      <a16:colId xmlns:a16="http://schemas.microsoft.com/office/drawing/2014/main" val="492233575"/>
                    </a:ext>
                  </a:extLst>
                </a:gridCol>
                <a:gridCol w="1010580">
                  <a:extLst>
                    <a:ext uri="{9D8B030D-6E8A-4147-A177-3AD203B41FA5}">
                      <a16:colId xmlns:a16="http://schemas.microsoft.com/office/drawing/2014/main" val="2759724679"/>
                    </a:ext>
                  </a:extLst>
                </a:gridCol>
                <a:gridCol w="809147">
                  <a:extLst>
                    <a:ext uri="{9D8B030D-6E8A-4147-A177-3AD203B41FA5}">
                      <a16:colId xmlns:a16="http://schemas.microsoft.com/office/drawing/2014/main" val="3900041595"/>
                    </a:ext>
                  </a:extLst>
                </a:gridCol>
                <a:gridCol w="833046">
                  <a:extLst>
                    <a:ext uri="{9D8B030D-6E8A-4147-A177-3AD203B41FA5}">
                      <a16:colId xmlns:a16="http://schemas.microsoft.com/office/drawing/2014/main" val="3855689428"/>
                    </a:ext>
                  </a:extLst>
                </a:gridCol>
                <a:gridCol w="1218841">
                  <a:extLst>
                    <a:ext uri="{9D8B030D-6E8A-4147-A177-3AD203B41FA5}">
                      <a16:colId xmlns:a16="http://schemas.microsoft.com/office/drawing/2014/main" val="701063707"/>
                    </a:ext>
                  </a:extLst>
                </a:gridCol>
              </a:tblGrid>
              <a:tr h="458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Количество учащихся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Количество подключений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Количество учителей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Количество курсов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Финансирование по приказу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665603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МБОУ Гимназия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16 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"Французская"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26638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МБОУ СОШ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151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747493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МБОУ СОШ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156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578556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МАОУ Гимназия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7 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"Сибирская"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636313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МКОУ Прогимназия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684875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МБОУ Лицей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12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489874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МБОУ СОШ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187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554036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МАОУ ИЭЛ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655167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МАОУ СОШ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213 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"Открытие"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865181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МБОУ Гимназия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340925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МБОУ СОШ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56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249659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МАОУ ОЦ  "Горностай"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050704"/>
                  </a:ext>
                </a:extLst>
              </a:tr>
              <a:tr h="2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МАОУ Гимназия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№ 15 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"Содружество"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970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0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2214</TotalTime>
  <Words>589</Words>
  <Application>Microsoft Office PowerPoint</Application>
  <PresentationFormat>Экран (4:3)</PresentationFormat>
  <Paragraphs>328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Candara</vt:lpstr>
      <vt:lpstr>Times New Roman</vt:lpstr>
      <vt:lpstr>Wingdings</vt:lpstr>
      <vt:lpstr>Тема Office</vt:lpstr>
      <vt:lpstr>«Требования к оформлению  электронного курса в РСДО.  Нормативы по разработке и апробации»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</dc:title>
  <dc:creator>Сергеева Анна Александровна</dc:creator>
  <cp:lastModifiedBy>Яшкин Игорь Львович</cp:lastModifiedBy>
  <cp:revision>174</cp:revision>
  <dcterms:created xsi:type="dcterms:W3CDTF">2018-09-03T05:57:31Z</dcterms:created>
  <dcterms:modified xsi:type="dcterms:W3CDTF">2019-10-02T05:12:05Z</dcterms:modified>
</cp:coreProperties>
</file>